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0" r:id="rId4"/>
    <p:sldId id="287" r:id="rId5"/>
    <p:sldId id="288" r:id="rId6"/>
    <p:sldId id="258" r:id="rId7"/>
    <p:sldId id="261" r:id="rId8"/>
    <p:sldId id="262" r:id="rId9"/>
    <p:sldId id="264" r:id="rId10"/>
    <p:sldId id="304" r:id="rId11"/>
    <p:sldId id="265" r:id="rId12"/>
    <p:sldId id="266" r:id="rId13"/>
    <p:sldId id="267" r:id="rId14"/>
    <p:sldId id="268" r:id="rId15"/>
    <p:sldId id="269" r:id="rId16"/>
    <p:sldId id="292" r:id="rId17"/>
    <p:sldId id="293" r:id="rId18"/>
    <p:sldId id="294" r:id="rId19"/>
    <p:sldId id="295" r:id="rId20"/>
    <p:sldId id="296" r:id="rId21"/>
    <p:sldId id="270" r:id="rId22"/>
    <p:sldId id="297" r:id="rId23"/>
    <p:sldId id="298" r:id="rId24"/>
    <p:sldId id="299" r:id="rId25"/>
    <p:sldId id="300" r:id="rId26"/>
    <p:sldId id="271" r:id="rId27"/>
    <p:sldId id="301" r:id="rId28"/>
    <p:sldId id="302" r:id="rId29"/>
    <p:sldId id="303" r:id="rId30"/>
    <p:sldId id="279" r:id="rId31"/>
    <p:sldId id="305" r:id="rId32"/>
    <p:sldId id="306" r:id="rId33"/>
    <p:sldId id="307" r:id="rId34"/>
    <p:sldId id="272" r:id="rId35"/>
    <p:sldId id="308" r:id="rId36"/>
    <p:sldId id="309" r:id="rId37"/>
    <p:sldId id="274" r:id="rId38"/>
    <p:sldId id="275" r:id="rId39"/>
    <p:sldId id="310" r:id="rId40"/>
    <p:sldId id="311" r:id="rId41"/>
    <p:sldId id="276" r:id="rId42"/>
    <p:sldId id="28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244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95AE3-7A34-4544-9C0B-CCE68C7282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B2EA6F9-5591-47ED-953E-5952D31D8337}">
      <dgm:prSet phldrT="[Texte]" custT="1"/>
      <dgm:spPr/>
      <dgm:t>
        <a:bodyPr/>
        <a:lstStyle/>
        <a:p>
          <a:r>
            <a:rPr lang="fr-FR" sz="1800" b="1" dirty="0" smtClean="0"/>
            <a:t>AMITIE</a:t>
          </a:r>
          <a:endParaRPr lang="fr-FR" sz="1100" dirty="0"/>
        </a:p>
      </dgm:t>
    </dgm:pt>
    <dgm:pt modelId="{295ED309-6791-4042-A903-102DCA99D14F}" type="parTrans" cxnId="{A206796A-5063-4B54-BEB9-5DC483D733E5}">
      <dgm:prSet/>
      <dgm:spPr/>
      <dgm:t>
        <a:bodyPr/>
        <a:lstStyle/>
        <a:p>
          <a:endParaRPr lang="fr-FR"/>
        </a:p>
      </dgm:t>
    </dgm:pt>
    <dgm:pt modelId="{B1D3AD9C-2065-403C-A3DE-7E66F006C5F7}" type="sibTrans" cxnId="{A206796A-5063-4B54-BEB9-5DC483D733E5}">
      <dgm:prSet/>
      <dgm:spPr/>
      <dgm:t>
        <a:bodyPr/>
        <a:lstStyle/>
        <a:p>
          <a:endParaRPr lang="fr-FR"/>
        </a:p>
      </dgm:t>
    </dgm:pt>
    <dgm:pt modelId="{69C03A3D-114C-4823-83BC-55D02818863F}">
      <dgm:prSet phldrT="[Texte]" custT="1"/>
      <dgm:spPr/>
      <dgm:t>
        <a:bodyPr/>
        <a:lstStyle/>
        <a:p>
          <a:r>
            <a:rPr lang="fr-FR" sz="1800" b="1" smtClean="0"/>
            <a:t>INTEGRITE </a:t>
          </a:r>
          <a:r>
            <a:rPr lang="fr-FR" sz="1100" smtClean="0"/>
            <a:t>l'honnêteté </a:t>
          </a:r>
          <a:r>
            <a:rPr lang="fr-FR" sz="1100" dirty="0" smtClean="0"/>
            <a:t>dans les relations professionnelles et personnelles</a:t>
          </a:r>
          <a:endParaRPr lang="fr-FR" sz="1100" dirty="0"/>
        </a:p>
      </dgm:t>
    </dgm:pt>
    <dgm:pt modelId="{0A6FC8A5-A40C-4903-8C6B-C4B17A46D83A}" type="parTrans" cxnId="{8D0A56DD-9929-48C7-B2E6-5CE6226B8684}">
      <dgm:prSet/>
      <dgm:spPr/>
      <dgm:t>
        <a:bodyPr/>
        <a:lstStyle/>
        <a:p>
          <a:endParaRPr lang="fr-FR"/>
        </a:p>
      </dgm:t>
    </dgm:pt>
    <dgm:pt modelId="{7011A394-B672-4C0B-AF78-847FEF3EB300}" type="sibTrans" cxnId="{8D0A56DD-9929-48C7-B2E6-5CE6226B8684}">
      <dgm:prSet/>
      <dgm:spPr/>
      <dgm:t>
        <a:bodyPr/>
        <a:lstStyle/>
        <a:p>
          <a:endParaRPr lang="fr-FR"/>
        </a:p>
      </dgm:t>
    </dgm:pt>
    <dgm:pt modelId="{7251BF73-B1E0-4382-B572-361BE6F9B764}">
      <dgm:prSet phldrT="[Texte]" custT="1"/>
      <dgm:spPr/>
      <dgm:t>
        <a:bodyPr/>
        <a:lstStyle/>
        <a:p>
          <a:r>
            <a:rPr lang="fr-FR" sz="1800" b="1" dirty="0" smtClean="0"/>
            <a:t>DIVERSITE </a:t>
          </a:r>
          <a:r>
            <a:rPr lang="fr-FR" sz="1100" dirty="0" smtClean="0"/>
            <a:t>aborder les questions sous plusieurs angles pour mieux comprendre</a:t>
          </a:r>
          <a:endParaRPr lang="fr-FR" sz="1100" dirty="0"/>
        </a:p>
      </dgm:t>
    </dgm:pt>
    <dgm:pt modelId="{13F7E17F-53A3-4B84-92BF-0514993E2C00}" type="parTrans" cxnId="{968981D6-2F1E-4DAA-A237-42AC695CFEAE}">
      <dgm:prSet/>
      <dgm:spPr/>
      <dgm:t>
        <a:bodyPr/>
        <a:lstStyle/>
        <a:p>
          <a:endParaRPr lang="fr-FR"/>
        </a:p>
      </dgm:t>
    </dgm:pt>
    <dgm:pt modelId="{5F259A99-A1C6-42C7-BA09-C0755A2ADA4E}" type="sibTrans" cxnId="{968981D6-2F1E-4DAA-A237-42AC695CFEAE}">
      <dgm:prSet/>
      <dgm:spPr/>
      <dgm:t>
        <a:bodyPr/>
        <a:lstStyle/>
        <a:p>
          <a:endParaRPr lang="fr-FR"/>
        </a:p>
      </dgm:t>
    </dgm:pt>
    <dgm:pt modelId="{EF545D79-7564-4E8F-A99B-1C294D968159}">
      <dgm:prSet phldrT="[Texte]" custT="1"/>
      <dgm:spPr/>
      <dgm:t>
        <a:bodyPr/>
        <a:lstStyle/>
        <a:p>
          <a:r>
            <a:rPr lang="fr-FR" sz="1800" b="1" dirty="0" smtClean="0"/>
            <a:t>SERVICE </a:t>
          </a:r>
          <a:r>
            <a:rPr lang="fr-FR" sz="1100" dirty="0" smtClean="0"/>
            <a:t>par des actes et des comportements</a:t>
          </a:r>
          <a:endParaRPr lang="fr-FR" sz="1100" dirty="0"/>
        </a:p>
      </dgm:t>
    </dgm:pt>
    <dgm:pt modelId="{7F4E0983-CEF4-419C-B11E-6AEF933A0D5B}" type="parTrans" cxnId="{717CCABF-1977-446F-9FBF-923500309171}">
      <dgm:prSet/>
      <dgm:spPr/>
      <dgm:t>
        <a:bodyPr/>
        <a:lstStyle/>
        <a:p>
          <a:endParaRPr lang="fr-FR"/>
        </a:p>
      </dgm:t>
    </dgm:pt>
    <dgm:pt modelId="{FA60AB83-47E8-4996-975D-C3B6FBCD7E96}" type="sibTrans" cxnId="{717CCABF-1977-446F-9FBF-923500309171}">
      <dgm:prSet/>
      <dgm:spPr/>
      <dgm:t>
        <a:bodyPr/>
        <a:lstStyle/>
        <a:p>
          <a:endParaRPr lang="fr-FR"/>
        </a:p>
      </dgm:t>
    </dgm:pt>
    <dgm:pt modelId="{DF2EA2F4-A2FD-4E5B-BC89-8DFF7D6DEFCC}">
      <dgm:prSet phldrT="[Texte]" custT="1"/>
      <dgm:spPr/>
      <dgm:t>
        <a:bodyPr/>
        <a:lstStyle/>
        <a:p>
          <a:r>
            <a:rPr lang="fr-FR" sz="1800" b="1" dirty="0" smtClean="0"/>
            <a:t>LEADERSHIP</a:t>
          </a:r>
        </a:p>
        <a:p>
          <a:r>
            <a:rPr lang="fr-FR" sz="1100" dirty="0" smtClean="0"/>
            <a:t>Celui des décideurs humanistes</a:t>
          </a:r>
          <a:endParaRPr lang="fr-FR" sz="1100" dirty="0"/>
        </a:p>
      </dgm:t>
    </dgm:pt>
    <dgm:pt modelId="{E840A07F-D90F-4524-BA4F-2E694D4E4678}" type="parTrans" cxnId="{B1214863-022D-4D3E-8855-9B11E6F77FE7}">
      <dgm:prSet/>
      <dgm:spPr/>
      <dgm:t>
        <a:bodyPr/>
        <a:lstStyle/>
        <a:p>
          <a:endParaRPr lang="fr-FR"/>
        </a:p>
      </dgm:t>
    </dgm:pt>
    <dgm:pt modelId="{E1CA388A-FCE2-4BCC-8F99-45F4D943C2E4}" type="sibTrans" cxnId="{B1214863-022D-4D3E-8855-9B11E6F77FE7}">
      <dgm:prSet/>
      <dgm:spPr/>
      <dgm:t>
        <a:bodyPr/>
        <a:lstStyle/>
        <a:p>
          <a:endParaRPr lang="fr-FR"/>
        </a:p>
      </dgm:t>
    </dgm:pt>
    <dgm:pt modelId="{C6AA6C22-BEDD-4E51-B24C-CF64EF64F083}" type="pres">
      <dgm:prSet presAssocID="{68795AE3-7A34-4544-9C0B-CCE68C7282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34D8DE-C83B-4B20-B2EF-26BAAC8CF046}" type="pres">
      <dgm:prSet presAssocID="{3B2EA6F9-5591-47ED-953E-5952D31D83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4190AF-2578-4EA5-9C5E-53D46C3AC4BC}" type="pres">
      <dgm:prSet presAssocID="{B1D3AD9C-2065-403C-A3DE-7E66F006C5F7}" presName="sibTrans" presStyleLbl="sibTrans2D1" presStyleIdx="0" presStyleCnt="5"/>
      <dgm:spPr/>
      <dgm:t>
        <a:bodyPr/>
        <a:lstStyle/>
        <a:p>
          <a:endParaRPr lang="fr-FR"/>
        </a:p>
      </dgm:t>
    </dgm:pt>
    <dgm:pt modelId="{46026E52-0099-4EBE-9218-04328972F304}" type="pres">
      <dgm:prSet presAssocID="{B1D3AD9C-2065-403C-A3DE-7E66F006C5F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3C46D7BF-1A16-4A75-A9AC-4B099F30A5A4}" type="pres">
      <dgm:prSet presAssocID="{69C03A3D-114C-4823-83BC-55D0281886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2041EE-B42C-471C-BC95-32E8DD04A701}" type="pres">
      <dgm:prSet presAssocID="{7011A394-B672-4C0B-AF78-847FEF3EB300}" presName="sibTrans" presStyleLbl="sibTrans2D1" presStyleIdx="1" presStyleCnt="5"/>
      <dgm:spPr/>
      <dgm:t>
        <a:bodyPr/>
        <a:lstStyle/>
        <a:p>
          <a:endParaRPr lang="fr-FR"/>
        </a:p>
      </dgm:t>
    </dgm:pt>
    <dgm:pt modelId="{C91D4D2E-6E7A-4B4C-8F1B-4949C10709CF}" type="pres">
      <dgm:prSet presAssocID="{7011A394-B672-4C0B-AF78-847FEF3EB300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29D8C7C0-7F18-4465-8C78-ECE5CA155C56}" type="pres">
      <dgm:prSet presAssocID="{7251BF73-B1E0-4382-B572-361BE6F9B7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CEF584-CFD2-4A30-8208-5454D6DB53C6}" type="pres">
      <dgm:prSet presAssocID="{5F259A99-A1C6-42C7-BA09-C0755A2ADA4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1DAD7CE5-95DC-480A-9CC9-AB0BECE545C2}" type="pres">
      <dgm:prSet presAssocID="{5F259A99-A1C6-42C7-BA09-C0755A2ADA4E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169F4E80-B414-4C37-A074-75A33669E760}" type="pres">
      <dgm:prSet presAssocID="{EF545D79-7564-4E8F-A99B-1C294D9681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0A7B7E-3C21-4183-9D12-2537577F1EE3}" type="pres">
      <dgm:prSet presAssocID="{FA60AB83-47E8-4996-975D-C3B6FBCD7E9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026C71F5-AA3D-435C-99D9-04D9D641C955}" type="pres">
      <dgm:prSet presAssocID="{FA60AB83-47E8-4996-975D-C3B6FBCD7E9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A06DA169-9B61-4EAD-B9AD-F4D2EE5963F1}" type="pres">
      <dgm:prSet presAssocID="{DF2EA2F4-A2FD-4E5B-BC89-8DFF7D6DEFCC}" presName="node" presStyleLbl="node1" presStyleIdx="4" presStyleCnt="5" custScaleX="113575" custScaleY="109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2F9C6A-95A2-4A71-B440-6D000A94E94A}" type="pres">
      <dgm:prSet presAssocID="{E1CA388A-FCE2-4BCC-8F99-45F4D943C2E4}" presName="sibTrans" presStyleLbl="sibTrans2D1" presStyleIdx="4" presStyleCnt="5"/>
      <dgm:spPr/>
      <dgm:t>
        <a:bodyPr/>
        <a:lstStyle/>
        <a:p>
          <a:endParaRPr lang="fr-FR"/>
        </a:p>
      </dgm:t>
    </dgm:pt>
    <dgm:pt modelId="{B562A2DD-74C0-455D-BE0D-1F65CCD060DB}" type="pres">
      <dgm:prSet presAssocID="{E1CA388A-FCE2-4BCC-8F99-45F4D943C2E4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9CDC7354-1792-4DBE-828E-58CF0FCF1FF0}" type="presOf" srcId="{7251BF73-B1E0-4382-B572-361BE6F9B764}" destId="{29D8C7C0-7F18-4465-8C78-ECE5CA155C56}" srcOrd="0" destOrd="0" presId="urn:microsoft.com/office/officeart/2005/8/layout/cycle2"/>
    <dgm:cxn modelId="{8ED4FF1A-FCD8-42C9-BF77-E9F41F6B630D}" type="presOf" srcId="{7011A394-B672-4C0B-AF78-847FEF3EB300}" destId="{C91D4D2E-6E7A-4B4C-8F1B-4949C10709CF}" srcOrd="1" destOrd="0" presId="urn:microsoft.com/office/officeart/2005/8/layout/cycle2"/>
    <dgm:cxn modelId="{A4983D36-4DA2-4DFB-AA2B-C906BA685918}" type="presOf" srcId="{68795AE3-7A34-4544-9C0B-CCE68C72820D}" destId="{C6AA6C22-BEDD-4E51-B24C-CF64EF64F083}" srcOrd="0" destOrd="0" presId="urn:microsoft.com/office/officeart/2005/8/layout/cycle2"/>
    <dgm:cxn modelId="{B1214863-022D-4D3E-8855-9B11E6F77FE7}" srcId="{68795AE3-7A34-4544-9C0B-CCE68C72820D}" destId="{DF2EA2F4-A2FD-4E5B-BC89-8DFF7D6DEFCC}" srcOrd="4" destOrd="0" parTransId="{E840A07F-D90F-4524-BA4F-2E694D4E4678}" sibTransId="{E1CA388A-FCE2-4BCC-8F99-45F4D943C2E4}"/>
    <dgm:cxn modelId="{53623BB3-593D-46C0-92E0-1AC3CF29EB07}" type="presOf" srcId="{FA60AB83-47E8-4996-975D-C3B6FBCD7E96}" destId="{F60A7B7E-3C21-4183-9D12-2537577F1EE3}" srcOrd="0" destOrd="0" presId="urn:microsoft.com/office/officeart/2005/8/layout/cycle2"/>
    <dgm:cxn modelId="{A206796A-5063-4B54-BEB9-5DC483D733E5}" srcId="{68795AE3-7A34-4544-9C0B-CCE68C72820D}" destId="{3B2EA6F9-5591-47ED-953E-5952D31D8337}" srcOrd="0" destOrd="0" parTransId="{295ED309-6791-4042-A903-102DCA99D14F}" sibTransId="{B1D3AD9C-2065-403C-A3DE-7E66F006C5F7}"/>
    <dgm:cxn modelId="{019D3A44-DC90-49BE-AA29-2AE54A690C9A}" type="presOf" srcId="{E1CA388A-FCE2-4BCC-8F99-45F4D943C2E4}" destId="{B562A2DD-74C0-455D-BE0D-1F65CCD060DB}" srcOrd="1" destOrd="0" presId="urn:microsoft.com/office/officeart/2005/8/layout/cycle2"/>
    <dgm:cxn modelId="{72BE8ABB-8E1A-48C2-85A4-213ABD34FFD6}" type="presOf" srcId="{B1D3AD9C-2065-403C-A3DE-7E66F006C5F7}" destId="{46026E52-0099-4EBE-9218-04328972F304}" srcOrd="1" destOrd="0" presId="urn:microsoft.com/office/officeart/2005/8/layout/cycle2"/>
    <dgm:cxn modelId="{295E2B63-31D7-4459-9275-7550276AE10A}" type="presOf" srcId="{EF545D79-7564-4E8F-A99B-1C294D968159}" destId="{169F4E80-B414-4C37-A074-75A33669E760}" srcOrd="0" destOrd="0" presId="urn:microsoft.com/office/officeart/2005/8/layout/cycle2"/>
    <dgm:cxn modelId="{4E818A67-8722-47D6-B8C0-5C3641140BB6}" type="presOf" srcId="{3B2EA6F9-5591-47ED-953E-5952D31D8337}" destId="{0034D8DE-C83B-4B20-B2EF-26BAAC8CF046}" srcOrd="0" destOrd="0" presId="urn:microsoft.com/office/officeart/2005/8/layout/cycle2"/>
    <dgm:cxn modelId="{3DA0D479-5CC8-43F4-A460-14BF45D66A65}" type="presOf" srcId="{DF2EA2F4-A2FD-4E5B-BC89-8DFF7D6DEFCC}" destId="{A06DA169-9B61-4EAD-B9AD-F4D2EE5963F1}" srcOrd="0" destOrd="0" presId="urn:microsoft.com/office/officeart/2005/8/layout/cycle2"/>
    <dgm:cxn modelId="{F5E1303C-81F9-492C-8594-37F57B60095F}" type="presOf" srcId="{E1CA388A-FCE2-4BCC-8F99-45F4D943C2E4}" destId="{6F2F9C6A-95A2-4A71-B440-6D000A94E94A}" srcOrd="0" destOrd="0" presId="urn:microsoft.com/office/officeart/2005/8/layout/cycle2"/>
    <dgm:cxn modelId="{289354B5-B738-4A70-BCF7-AD6F0FBB99E4}" type="presOf" srcId="{5F259A99-A1C6-42C7-BA09-C0755A2ADA4E}" destId="{1DAD7CE5-95DC-480A-9CC9-AB0BECE545C2}" srcOrd="1" destOrd="0" presId="urn:microsoft.com/office/officeart/2005/8/layout/cycle2"/>
    <dgm:cxn modelId="{717CCABF-1977-446F-9FBF-923500309171}" srcId="{68795AE3-7A34-4544-9C0B-CCE68C72820D}" destId="{EF545D79-7564-4E8F-A99B-1C294D968159}" srcOrd="3" destOrd="0" parTransId="{7F4E0983-CEF4-419C-B11E-6AEF933A0D5B}" sibTransId="{FA60AB83-47E8-4996-975D-C3B6FBCD7E96}"/>
    <dgm:cxn modelId="{4C775E2C-40CD-4E7A-A795-239624966548}" type="presOf" srcId="{69C03A3D-114C-4823-83BC-55D02818863F}" destId="{3C46D7BF-1A16-4A75-A9AC-4B099F30A5A4}" srcOrd="0" destOrd="0" presId="urn:microsoft.com/office/officeart/2005/8/layout/cycle2"/>
    <dgm:cxn modelId="{A363C85E-1449-4472-BDB4-893A965DACC5}" type="presOf" srcId="{5F259A99-A1C6-42C7-BA09-C0755A2ADA4E}" destId="{54CEF584-CFD2-4A30-8208-5454D6DB53C6}" srcOrd="0" destOrd="0" presId="urn:microsoft.com/office/officeart/2005/8/layout/cycle2"/>
    <dgm:cxn modelId="{968981D6-2F1E-4DAA-A237-42AC695CFEAE}" srcId="{68795AE3-7A34-4544-9C0B-CCE68C72820D}" destId="{7251BF73-B1E0-4382-B572-361BE6F9B764}" srcOrd="2" destOrd="0" parTransId="{13F7E17F-53A3-4B84-92BF-0514993E2C00}" sibTransId="{5F259A99-A1C6-42C7-BA09-C0755A2ADA4E}"/>
    <dgm:cxn modelId="{8D0A56DD-9929-48C7-B2E6-5CE6226B8684}" srcId="{68795AE3-7A34-4544-9C0B-CCE68C72820D}" destId="{69C03A3D-114C-4823-83BC-55D02818863F}" srcOrd="1" destOrd="0" parTransId="{0A6FC8A5-A40C-4903-8C6B-C4B17A46D83A}" sibTransId="{7011A394-B672-4C0B-AF78-847FEF3EB300}"/>
    <dgm:cxn modelId="{AA4107A2-167A-4D0E-91EE-2EF024E6F62E}" type="presOf" srcId="{FA60AB83-47E8-4996-975D-C3B6FBCD7E96}" destId="{026C71F5-AA3D-435C-99D9-04D9D641C955}" srcOrd="1" destOrd="0" presId="urn:microsoft.com/office/officeart/2005/8/layout/cycle2"/>
    <dgm:cxn modelId="{14C957AA-A21B-4C79-9D28-97B70996DD2A}" type="presOf" srcId="{B1D3AD9C-2065-403C-A3DE-7E66F006C5F7}" destId="{D94190AF-2578-4EA5-9C5E-53D46C3AC4BC}" srcOrd="0" destOrd="0" presId="urn:microsoft.com/office/officeart/2005/8/layout/cycle2"/>
    <dgm:cxn modelId="{9D2E9828-4B85-4BAB-A40B-6A39268B520C}" type="presOf" srcId="{7011A394-B672-4C0B-AF78-847FEF3EB300}" destId="{502041EE-B42C-471C-BC95-32E8DD04A701}" srcOrd="0" destOrd="0" presId="urn:microsoft.com/office/officeart/2005/8/layout/cycle2"/>
    <dgm:cxn modelId="{002159C3-3704-4835-8249-69F6BBF32CD9}" type="presParOf" srcId="{C6AA6C22-BEDD-4E51-B24C-CF64EF64F083}" destId="{0034D8DE-C83B-4B20-B2EF-26BAAC8CF046}" srcOrd="0" destOrd="0" presId="urn:microsoft.com/office/officeart/2005/8/layout/cycle2"/>
    <dgm:cxn modelId="{D775A559-33D2-46F2-BC66-9C757B382A61}" type="presParOf" srcId="{C6AA6C22-BEDD-4E51-B24C-CF64EF64F083}" destId="{D94190AF-2578-4EA5-9C5E-53D46C3AC4BC}" srcOrd="1" destOrd="0" presId="urn:microsoft.com/office/officeart/2005/8/layout/cycle2"/>
    <dgm:cxn modelId="{D3B5FB4C-1B97-4DD1-8C93-B03A35B58CE4}" type="presParOf" srcId="{D94190AF-2578-4EA5-9C5E-53D46C3AC4BC}" destId="{46026E52-0099-4EBE-9218-04328972F304}" srcOrd="0" destOrd="0" presId="urn:microsoft.com/office/officeart/2005/8/layout/cycle2"/>
    <dgm:cxn modelId="{270C0283-9502-4DB0-A0F8-5C737BA17FC3}" type="presParOf" srcId="{C6AA6C22-BEDD-4E51-B24C-CF64EF64F083}" destId="{3C46D7BF-1A16-4A75-A9AC-4B099F30A5A4}" srcOrd="2" destOrd="0" presId="urn:microsoft.com/office/officeart/2005/8/layout/cycle2"/>
    <dgm:cxn modelId="{5625F900-3233-4B90-9635-DF7268457A77}" type="presParOf" srcId="{C6AA6C22-BEDD-4E51-B24C-CF64EF64F083}" destId="{502041EE-B42C-471C-BC95-32E8DD04A701}" srcOrd="3" destOrd="0" presId="urn:microsoft.com/office/officeart/2005/8/layout/cycle2"/>
    <dgm:cxn modelId="{353FB808-BAD2-4E7C-B40A-3E00458520D4}" type="presParOf" srcId="{502041EE-B42C-471C-BC95-32E8DD04A701}" destId="{C91D4D2E-6E7A-4B4C-8F1B-4949C10709CF}" srcOrd="0" destOrd="0" presId="urn:microsoft.com/office/officeart/2005/8/layout/cycle2"/>
    <dgm:cxn modelId="{A951B5DF-1E28-465B-8335-A8D19F792437}" type="presParOf" srcId="{C6AA6C22-BEDD-4E51-B24C-CF64EF64F083}" destId="{29D8C7C0-7F18-4465-8C78-ECE5CA155C56}" srcOrd="4" destOrd="0" presId="urn:microsoft.com/office/officeart/2005/8/layout/cycle2"/>
    <dgm:cxn modelId="{625570EA-0A78-49C6-A8C7-0E27574D9BEA}" type="presParOf" srcId="{C6AA6C22-BEDD-4E51-B24C-CF64EF64F083}" destId="{54CEF584-CFD2-4A30-8208-5454D6DB53C6}" srcOrd="5" destOrd="0" presId="urn:microsoft.com/office/officeart/2005/8/layout/cycle2"/>
    <dgm:cxn modelId="{C9DDA824-2AD4-46FD-BE7E-F9583CE406AB}" type="presParOf" srcId="{54CEF584-CFD2-4A30-8208-5454D6DB53C6}" destId="{1DAD7CE5-95DC-480A-9CC9-AB0BECE545C2}" srcOrd="0" destOrd="0" presId="urn:microsoft.com/office/officeart/2005/8/layout/cycle2"/>
    <dgm:cxn modelId="{2C2232D9-B11B-4083-AF16-1E9D41854E64}" type="presParOf" srcId="{C6AA6C22-BEDD-4E51-B24C-CF64EF64F083}" destId="{169F4E80-B414-4C37-A074-75A33669E760}" srcOrd="6" destOrd="0" presId="urn:microsoft.com/office/officeart/2005/8/layout/cycle2"/>
    <dgm:cxn modelId="{BE21BAE8-7F54-4146-AA01-BFB6EFD4C6F7}" type="presParOf" srcId="{C6AA6C22-BEDD-4E51-B24C-CF64EF64F083}" destId="{F60A7B7E-3C21-4183-9D12-2537577F1EE3}" srcOrd="7" destOrd="0" presId="urn:microsoft.com/office/officeart/2005/8/layout/cycle2"/>
    <dgm:cxn modelId="{26A4548D-06C4-48BD-8C56-5937EFE07263}" type="presParOf" srcId="{F60A7B7E-3C21-4183-9D12-2537577F1EE3}" destId="{026C71F5-AA3D-435C-99D9-04D9D641C955}" srcOrd="0" destOrd="0" presId="urn:microsoft.com/office/officeart/2005/8/layout/cycle2"/>
    <dgm:cxn modelId="{FBD550FE-93CE-49E3-98CD-C0A3544AA31F}" type="presParOf" srcId="{C6AA6C22-BEDD-4E51-B24C-CF64EF64F083}" destId="{A06DA169-9B61-4EAD-B9AD-F4D2EE5963F1}" srcOrd="8" destOrd="0" presId="urn:microsoft.com/office/officeart/2005/8/layout/cycle2"/>
    <dgm:cxn modelId="{C86C6AD3-C704-4020-9222-0C4376C34595}" type="presParOf" srcId="{C6AA6C22-BEDD-4E51-B24C-CF64EF64F083}" destId="{6F2F9C6A-95A2-4A71-B440-6D000A94E94A}" srcOrd="9" destOrd="0" presId="urn:microsoft.com/office/officeart/2005/8/layout/cycle2"/>
    <dgm:cxn modelId="{EC82DF0E-BF12-4AF8-9AF3-E49460FA4B34}" type="presParOf" srcId="{6F2F9C6A-95A2-4A71-B440-6D000A94E94A}" destId="{B562A2DD-74C0-455D-BE0D-1F65CCD060D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4D8DE-C83B-4B20-B2EF-26BAAC8CF046}">
      <dsp:nvSpPr>
        <dsp:cNvPr id="0" name=""/>
        <dsp:cNvSpPr/>
      </dsp:nvSpPr>
      <dsp:spPr>
        <a:xfrm>
          <a:off x="3301929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AMITIE</a:t>
          </a:r>
          <a:endParaRPr lang="fr-FR" sz="1100" kern="1200" dirty="0"/>
        </a:p>
      </dsp:txBody>
      <dsp:txXfrm>
        <a:off x="3541387" y="239992"/>
        <a:ext cx="1156208" cy="1156208"/>
      </dsp:txXfrm>
    </dsp:sp>
    <dsp:sp modelId="{D94190AF-2578-4EA5-9C5E-53D46C3AC4BC}">
      <dsp:nvSpPr>
        <dsp:cNvPr id="0" name=""/>
        <dsp:cNvSpPr/>
      </dsp:nvSpPr>
      <dsp:spPr>
        <a:xfrm rot="2160000">
          <a:off x="4885726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4898220" y="1329221"/>
        <a:ext cx="305286" cy="331112"/>
      </dsp:txXfrm>
    </dsp:sp>
    <dsp:sp modelId="{3C46D7BF-1A16-4A75-A9AC-4B099F30A5A4}">
      <dsp:nvSpPr>
        <dsp:cNvPr id="0" name=""/>
        <dsp:cNvSpPr/>
      </dsp:nvSpPr>
      <dsp:spPr>
        <a:xfrm>
          <a:off x="529049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/>
            <a:t>INTEGRITE </a:t>
          </a:r>
          <a:r>
            <a:rPr lang="fr-FR" sz="1100" kern="1200" smtClean="0"/>
            <a:t>l'honnêteté </a:t>
          </a:r>
          <a:r>
            <a:rPr lang="fr-FR" sz="1100" kern="1200" dirty="0" smtClean="0"/>
            <a:t>dans les relations professionnelles et personnelles</a:t>
          </a:r>
          <a:endParaRPr lang="fr-FR" sz="1100" kern="1200" dirty="0"/>
        </a:p>
      </dsp:txBody>
      <dsp:txXfrm>
        <a:off x="5529951" y="1684768"/>
        <a:ext cx="1156208" cy="1156208"/>
      </dsp:txXfrm>
    </dsp:sp>
    <dsp:sp modelId="{502041EE-B42C-471C-BC95-32E8DD04A701}">
      <dsp:nvSpPr>
        <dsp:cNvPr id="0" name=""/>
        <dsp:cNvSpPr/>
      </dsp:nvSpPr>
      <dsp:spPr>
        <a:xfrm rot="6480000">
          <a:off x="5514026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5599660" y="3192209"/>
        <a:ext cx="305286" cy="331112"/>
      </dsp:txXfrm>
    </dsp:sp>
    <dsp:sp modelId="{29D8C7C0-7F18-4465-8C78-ECE5CA155C56}">
      <dsp:nvSpPr>
        <dsp:cNvPr id="0" name=""/>
        <dsp:cNvSpPr/>
      </dsp:nvSpPr>
      <dsp:spPr>
        <a:xfrm>
          <a:off x="4530929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DIVERSITE </a:t>
          </a:r>
          <a:r>
            <a:rPr lang="fr-FR" sz="1100" kern="1200" dirty="0" smtClean="0"/>
            <a:t>aborder les questions sous plusieurs angles pour mieux comprendre</a:t>
          </a:r>
          <a:endParaRPr lang="fr-FR" sz="1100" kern="1200" dirty="0"/>
        </a:p>
      </dsp:txBody>
      <dsp:txXfrm>
        <a:off x="4770387" y="4022465"/>
        <a:ext cx="1156208" cy="1156208"/>
      </dsp:txXfrm>
    </dsp:sp>
    <dsp:sp modelId="{54CEF584-CFD2-4A30-8208-5454D6DB53C6}">
      <dsp:nvSpPr>
        <dsp:cNvPr id="0" name=""/>
        <dsp:cNvSpPr/>
      </dsp:nvSpPr>
      <dsp:spPr>
        <a:xfrm rot="10800000">
          <a:off x="3913773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4044610" y="4435013"/>
        <a:ext cx="305286" cy="331112"/>
      </dsp:txXfrm>
    </dsp:sp>
    <dsp:sp modelId="{169F4E80-B414-4C37-A074-75A33669E760}">
      <dsp:nvSpPr>
        <dsp:cNvPr id="0" name=""/>
        <dsp:cNvSpPr/>
      </dsp:nvSpPr>
      <dsp:spPr>
        <a:xfrm>
          <a:off x="2072929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SERVICE </a:t>
          </a:r>
          <a:r>
            <a:rPr lang="fr-FR" sz="1100" kern="1200" dirty="0" smtClean="0"/>
            <a:t>par des actes et des comportements</a:t>
          </a:r>
          <a:endParaRPr lang="fr-FR" sz="1100" kern="1200" dirty="0"/>
        </a:p>
      </dsp:txBody>
      <dsp:txXfrm>
        <a:off x="2312387" y="4022465"/>
        <a:ext cx="1156208" cy="1156208"/>
      </dsp:txXfrm>
    </dsp:sp>
    <dsp:sp modelId="{F60A7B7E-3C21-4183-9D12-2537577F1EE3}">
      <dsp:nvSpPr>
        <dsp:cNvPr id="0" name=""/>
        <dsp:cNvSpPr/>
      </dsp:nvSpPr>
      <dsp:spPr>
        <a:xfrm rot="15120000">
          <a:off x="2328440" y="3203086"/>
          <a:ext cx="39527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 rot="10800000">
        <a:off x="2406053" y="3369846"/>
        <a:ext cx="276690" cy="331112"/>
      </dsp:txXfrm>
    </dsp:sp>
    <dsp:sp modelId="{A06DA169-9B61-4EAD-B9AD-F4D2EE5963F1}">
      <dsp:nvSpPr>
        <dsp:cNvPr id="0" name=""/>
        <dsp:cNvSpPr/>
      </dsp:nvSpPr>
      <dsp:spPr>
        <a:xfrm>
          <a:off x="1202381" y="1371599"/>
          <a:ext cx="1857093" cy="1782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LEADERSHIP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Celui des décideurs humanistes</a:t>
          </a:r>
          <a:endParaRPr lang="fr-FR" sz="1100" kern="1200" dirty="0"/>
        </a:p>
      </dsp:txBody>
      <dsp:txXfrm>
        <a:off x="1474346" y="1632647"/>
        <a:ext cx="1313163" cy="1260451"/>
      </dsp:txXfrm>
    </dsp:sp>
    <dsp:sp modelId="{6F2F9C6A-95A2-4A71-B440-6D000A94E94A}">
      <dsp:nvSpPr>
        <dsp:cNvPr id="0" name=""/>
        <dsp:cNvSpPr/>
      </dsp:nvSpPr>
      <dsp:spPr>
        <a:xfrm rot="19440000">
          <a:off x="2963679" y="1242273"/>
          <a:ext cx="384404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300" kern="1200"/>
        </a:p>
      </dsp:txBody>
      <dsp:txXfrm>
        <a:off x="2974691" y="1386536"/>
        <a:ext cx="269083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0A884-F4D7-4E1E-8B6C-29491DBC6205}" type="datetimeFigureOut">
              <a:rPr lang="fr-FR" smtClean="0"/>
              <a:pPr/>
              <a:t>10/12/2018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9CF-93A9-4B69-A977-A08F8C35D2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74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A9CF-93A9-4B69-A977-A08F8C35D2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9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8A9CF-93A9-4B69-A977-A08F8C35D2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40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035" y="1977080"/>
            <a:ext cx="8020094" cy="21253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Qu’est ce que le rotary?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1800" dirty="0"/>
          </a:p>
        </p:txBody>
      </p:sp>
      <p:sp>
        <p:nvSpPr>
          <p:cNvPr id="3" name="Rectangle 2"/>
          <p:cNvSpPr/>
          <p:nvPr/>
        </p:nvSpPr>
        <p:spPr>
          <a:xfrm>
            <a:off x="8703129" y="5534615"/>
            <a:ext cx="2582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Rotary Club de FIGEAC</a:t>
            </a:r>
            <a:b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</a:br>
            <a: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Michel  </a:t>
            </a:r>
            <a:r>
              <a:rPr lang="fr-FR" sz="1400" cap="all" dirty="0" err="1" smtClean="0">
                <a:ln w="3175" cmpd="sng">
                  <a:noFill/>
                </a:ln>
                <a:solidFill>
                  <a:prstClr val="white"/>
                </a:solidFill>
                <a:latin typeface="Arial" pitchFamily="34" charset="0"/>
                <a:ea typeface="+mj-ea"/>
                <a:cs typeface="Arial" pitchFamily="34" charset="0"/>
              </a:rPr>
              <a:t>DIACONo</a:t>
            </a:r>
            <a: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1400" cap="all" dirty="0" smtClean="0">
                <a:ln w="3175" cmpd="sng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12 Décembre 2018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94"/>
          <a:stretch/>
        </p:blipFill>
        <p:spPr bwMode="auto">
          <a:xfrm>
            <a:off x="683035" y="544908"/>
            <a:ext cx="188717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04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6267" y="163860"/>
            <a:ext cx="11794066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2/ Prévention et traitement des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maladies</a:t>
            </a:r>
            <a:endParaRPr kumimoji="0" lang="fr-FR" sz="2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Soins, vaccinations, éducation sanitaire (Eradication de la Poliomyélite, SIDA, Alcool, drogues).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«Polio Plus» en 1985 =Vaccination contre la Poliomyélite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 la deuxième fois dans l’histoire de l’humanité,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 maladie est sur le point d’être éradiquée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- 350 000  nouveaux cas en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- 1 500 cas en 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- 2 milliards d’enfants vaccinés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partenaires du RI : l’OMS, l’UNICEF, La fondation Bill GATES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12 milliards USD dont 1,8 milliard par le R 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«La fin de la maladie est à portée de main» (Afghanistan, Nigeria, Inde, Pakistan)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254000" y="492270"/>
            <a:ext cx="1172633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/ Accès à l’eau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potable</a:t>
            </a:r>
            <a:endParaRPr lang="fr-FR" sz="2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fait encore défaut à 800 millions de personnes dans le monde.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4/ Santé </a:t>
            </a: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de la mère et de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l’enfant</a:t>
            </a:r>
            <a:endParaRPr lang="fr-FR" sz="2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7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millions d’enfants meurent chaque année de malnutrition.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5/ Alphabétisation et éducation , prévention de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l’illettrisme</a:t>
            </a:r>
            <a:endParaRPr lang="fr-FR" sz="2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En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France comme partout dans le monde la lecture et l’écriture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représentent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bases indispensables de l’éducation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6/ </a:t>
            </a: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Développement économique et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local</a:t>
            </a:r>
            <a:endParaRPr lang="fr-FR" sz="2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Éducation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formation à l’agriculture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Reconstruction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après une catastrophe naturelle.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45534" y="227403"/>
            <a:ext cx="1169246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</a:t>
            </a:r>
            <a:r>
              <a:rPr kumimoji="0" lang="fr-FR" sz="2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Que fait-on au Rotary club de Figeac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1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1/ Réunions hebdomadaires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2/ Actions Rotariennes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1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3/ </a:t>
            </a:r>
            <a:r>
              <a:rPr lang="fr-FR" sz="2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Opérations</a:t>
            </a:r>
            <a:r>
              <a:rPr kumimoji="0" lang="fr-FR" sz="2600" b="1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collecte de fonds</a:t>
            </a:r>
            <a:endParaRPr kumimoji="0" lang="fr-FR" sz="2600" b="1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1667" y="418"/>
            <a:ext cx="117686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1/ Réunions </a:t>
            </a:r>
            <a:r>
              <a:rPr lang="fr-FR" sz="2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hebdomadaires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2600" b="1" i="0" u="sng" strike="noStrike" cap="none" normalizeH="0" baseline="0" dirty="0">
              <a:ln>
                <a:noFill/>
              </a:ln>
              <a:solidFill>
                <a:prstClr val="white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endParaRPr kumimoji="0" lang="fr-FR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 créer des liens d’amitié entre les membres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éunions conviviales où on échange sur le rotary, où « on refait le monde »</a:t>
            </a: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où « on se sort la tête du boulot en fin de semaine !! ».</a:t>
            </a: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Réunions avec parfois de conférences ou de visite d’entreprises.</a:t>
            </a:r>
          </a:p>
          <a:p>
            <a:pPr marL="3556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 mettre en place des actions en faveur des autres.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735" y="282633"/>
            <a:ext cx="118403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fr-FR" sz="2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/ Actions </a:t>
            </a:r>
            <a:r>
              <a:rPr lang="fr-FR" sz="2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Rotariennes à Figeac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Actions en fonction de l’âge et de la situation des personnes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Actions dans la cité,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 France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dans le monde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2464" y="94125"/>
            <a:ext cx="11717869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Actions en fonction de l’âge et de la situation des 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personnes</a:t>
            </a:r>
            <a:endParaRPr lang="fr-FR" sz="2400" i="1" u="sng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fr-FR" sz="2400" b="1" dirty="0"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En faveur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jeunes</a:t>
            </a:r>
            <a:endParaRPr lang="fr-FR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       A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ction professionnelle</a:t>
            </a:r>
            <a:r>
              <a:rPr kumimoji="0" lang="fr-FR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Développer 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talent des 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jeunes</a:t>
            </a:r>
            <a:endParaRPr kumimoji="0" lang="fr-FR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marL="1960563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Echanges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jeunes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1973263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Bourses d’études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Forum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des Entreprises et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Métiers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Aide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pour l’OUTIL en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MAIN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973263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mini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entreprises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6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34" y="0"/>
            <a:ext cx="8319911" cy="6239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65953" y="6300800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Forum des Entreprises et </a:t>
            </a: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 </a:t>
            </a: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Métiers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6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41" y="-504824"/>
            <a:ext cx="8545891" cy="6409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80064" y="6139934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Forum des Entreprises et </a:t>
            </a: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 </a:t>
            </a: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Métiers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2602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8" y="-661307"/>
            <a:ext cx="10296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80064" y="6357346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Forum des Entreprises et </a:t>
            </a: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 </a:t>
            </a: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Métiers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7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13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74" y="-751115"/>
            <a:ext cx="10358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44037" y="6258468"/>
            <a:ext cx="29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Aide pour l’OUTIL en MAIN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flipH="1" flipV="1">
            <a:off x="2217419" y="1866663"/>
            <a:ext cx="713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 flipV="1">
            <a:off x="800100" y="2019062"/>
            <a:ext cx="870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2466" y="262467"/>
            <a:ext cx="116268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Comment est né le Rotary 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Paul Harris, jeune avocat à Chicago en 1905 se réunit avec ses camarades, un marchand de charbon, un ingénieur des mines et un tailleur (origine et religion différente).</a:t>
            </a:r>
          </a:p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Rencontres régulières chez l’un ou chez l’autre par « rotation » en invitant des représentants d’autres professions pour se faire des amis et se rendre service.</a:t>
            </a:r>
          </a:p>
          <a:p>
            <a:pPr algn="ctr"/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La roue est devenue l’emblème du ROTARY</a:t>
            </a:r>
            <a:endParaRPr lang="fr-FR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jour, ils font une quête pour aider un pauvre homme qui venait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perdre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unique vache tuée par la foudre.</a:t>
            </a:r>
          </a:p>
          <a:p>
            <a:pPr algn="just"/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Ils rendent service aux autres.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/>
          <a:stretch/>
        </p:blipFill>
        <p:spPr>
          <a:xfrm>
            <a:off x="7586133" y="3430312"/>
            <a:ext cx="821266" cy="8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0"/>
            <a:ext cx="7000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6269" y="628719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Les Mini Entreprises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7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9400" y="199932"/>
            <a:ext cx="1159086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		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faveur des personnes âgées dans 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Ephad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</a:t>
            </a:r>
          </a:p>
          <a:p>
            <a:pPr marL="1973263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Livres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à gros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caractères </a:t>
            </a: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indent="-342900" defTabSz="914400"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Boulodrome à l’</a:t>
            </a:r>
            <a:r>
              <a:rPr lang="fr-FR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hpad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rthabadial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Goûters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Noël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Equipements : Fauteuil, Salon Bien-être, Mini Bus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ulodrome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396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61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_2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34" y="-16933"/>
            <a:ext cx="9360958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870980" y="6290731"/>
            <a:ext cx="25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Goûter de Noël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378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60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2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0"/>
            <a:ext cx="8294612" cy="622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4778073" y="6290731"/>
            <a:ext cx="259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Salon Bien-être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1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-332014" y="3793179"/>
            <a:ext cx="125240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0134" y="459164"/>
            <a:ext cx="1176866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 faveur des personnes en souffrance et des handicapés</a:t>
            </a:r>
            <a:endParaRPr lang="fr-FR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346200" marR="0" lvl="0" indent="-896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(Amélioration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conditions de vie)</a:t>
            </a:r>
          </a:p>
          <a:p>
            <a:pPr marL="1346200" marR="0" lvl="0" indent="-8969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73263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Aides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aux réfugiés et aux victimes des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catastrophes</a:t>
            </a:r>
          </a:p>
          <a:p>
            <a:pPr marL="1973263" indent="-3429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Aide pour du matériel pour des handicapés (lit  douche)</a:t>
            </a:r>
            <a:r>
              <a:rPr kumimoji="0" lang="fr-FR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ou pour </a:t>
            </a: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permettre le maintien</a:t>
            </a:r>
            <a:r>
              <a:rPr kumimoji="0" lang="fr-FR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à domicile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Maillots pour équipe de joueurs handicapés de handball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73263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Aide pour les Restos du cœur de Capdenac et de Figeac </a:t>
            </a:r>
            <a:endParaRPr kumimoji="0" lang="fr-FR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 douche 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15" y="0"/>
            <a:ext cx="9332383" cy="61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470677" y="628387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Lit douche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9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port adap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51" y="0"/>
            <a:ext cx="8202992" cy="6152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37635" y="6310868"/>
            <a:ext cx="717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Maillots pour équipe de joueurs handicapés de </a:t>
            </a: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handball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83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otary Restos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58751"/>
            <a:ext cx="8390467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45547" y="6351601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Aide pour les Restos du cœur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7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flipH="1" flipV="1">
            <a:off x="2217419" y="1866663"/>
            <a:ext cx="713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flipH="1" flipV="1">
            <a:off x="800100" y="2019062"/>
            <a:ext cx="870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4800" y="228600"/>
            <a:ext cx="1159300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est né le Rotary </a:t>
            </a:r>
            <a:r>
              <a:rPr lang="fr-FR" sz="2400" b="1" i="1" cap="small" dirty="0">
                <a:latin typeface="Arial" panose="020B0604020202020204" pitchFamily="34" charset="0"/>
                <a:cs typeface="Arial" panose="020B0604020202020204" pitchFamily="34" charset="0"/>
              </a:rPr>
              <a:t>(suite)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 ?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1905-1910 	Création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clubs dans tous les USA</a:t>
            </a:r>
          </a:p>
          <a:p>
            <a:pPr lvl="0"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1910			Première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convention à Chicago réunissant 16 clubs</a:t>
            </a:r>
          </a:p>
          <a:p>
            <a:pPr lvl="0"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1922 			Application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la dénomination Rotary International</a:t>
            </a:r>
          </a:p>
          <a:p>
            <a:pPr lvl="0" algn="just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1925			Il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existe 20 000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clubs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Doyen des clubs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plus international des clubs services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Club service mixte depuis 1989.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66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35945" y="219623"/>
            <a:ext cx="114411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8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-539750" algn="l"/>
              </a:tabLst>
            </a:pPr>
            <a:r>
              <a:rPr kumimoji="0" lang="fr-FR" sz="2400" b="0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Actions</a:t>
            </a:r>
            <a:r>
              <a:rPr kumimoji="0" lang="fr-FR" sz="24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dans la citée,</a:t>
            </a:r>
            <a:r>
              <a:rPr kumimoji="0" lang="fr-FR" sz="2400" b="0" i="1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en 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</a:t>
            </a:r>
            <a:r>
              <a:rPr kumimoji="0" lang="fr-FR" sz="2400" b="0" i="1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rance</a:t>
            </a:r>
            <a:r>
              <a:rPr kumimoji="0" lang="fr-FR" sz="2400" b="0" i="1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dans le monde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539750" algn="l"/>
              </a:tabLst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lang="fr-FR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 Dans la cité</a:t>
            </a:r>
            <a:r>
              <a:rPr lang="fr-FR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 le mieux vivre des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ses habitants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r>
              <a:rPr kumimoji="0" lang="fr-FR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- 40 000 € les 3 dernières années -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lang="fr-FR" sz="1200" b="1" dirty="0" smtClean="0">
              <a:latin typeface="Arial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-53975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Défibrillateurs sur le Grand-Figeac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-53975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Cabines à livres et étagères à livres à l’hôpital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Figeac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lang="fr-F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-53975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Eveil à la culture (Dictée)</a:t>
            </a: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-53975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Aide pour des cas sociaux difficiles (CCAS)</a:t>
            </a: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39750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5240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-539750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Voiturette cimetière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58751"/>
            <a:ext cx="8390466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23993" y="6351601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Défibrillateur</a:t>
            </a:r>
            <a:r>
              <a:rPr lang="fr-FR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59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9" y="150750"/>
            <a:ext cx="4719637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70214" y="6429175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Cabine à livres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t="3634" r="22722" b="21906"/>
          <a:stretch/>
        </p:blipFill>
        <p:spPr>
          <a:xfrm>
            <a:off x="5700585" y="150750"/>
            <a:ext cx="5969606" cy="62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5864" y="6429175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Étagères à livres à l’hôpital de Figeac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39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58751"/>
            <a:ext cx="8390466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982041" y="6351601"/>
            <a:ext cx="222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Voiturette cimetière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61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5988" y="347710"/>
            <a:ext cx="1133414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fr-FR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B / En </a:t>
            </a:r>
            <a:r>
              <a:rPr lang="fr-FR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France</a:t>
            </a:r>
            <a:endParaRPr lang="fr-FR" sz="2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Espoir en Tète = 1 million d’euros chaque année pour la recherche sur les maladies du cerveau</a:t>
            </a: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 sang pour les autres (120 000 donneurs depuis 1998)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fr-FR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C/ Dans le monde : Rapprocher les cultures et construire la paix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1200" b="1" dirty="0" smtClean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 au Maroc (construction d’une école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 au Laos (formation de neurologues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Contribution au programme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POLIOPLUS (au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 de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</a:t>
            </a:r>
          </a:p>
          <a:p>
            <a:pPr marL="5540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Fondation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Rotary)</a:t>
            </a: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896938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Echanges internationaux de jeunes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Student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exchange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Echange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pendant les mois d’été)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58751"/>
            <a:ext cx="8390466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202167" y="6351601"/>
            <a:ext cx="17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Ecole au </a:t>
            </a:r>
            <a:r>
              <a:rPr lang="fr-FR" dirty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aroc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49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58751"/>
            <a:ext cx="8390466" cy="6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14721" y="6351601"/>
            <a:ext cx="376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Formation de neurologues au Laos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7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8779" y="748393"/>
            <a:ext cx="1134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5" y="182910"/>
            <a:ext cx="112882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Fondation Rotary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devise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«  Faire le bien dans le monde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Contribution des rotariens du monde entier = 3 milliards de dollars en 100 ans (1917-2017) pour des actions:</a:t>
            </a:r>
          </a:p>
          <a:p>
            <a:pPr marL="982663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Polio Plus</a:t>
            </a:r>
          </a:p>
          <a:p>
            <a:pPr marL="982663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Des études relatives à l'eau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82663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plans d’aide pour la santé de la mère et l’enfant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Mais aussi permettre aux clubs de mettre en place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actions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Internationales (Maroc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ou locales (Forum des entreprises et des métiers)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C’est le principal pourvoyeur privé de bourses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d’études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universitaires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dans le monde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Elle permet les Echanges de Groupes d’Etudes (E.G.E.)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06401" y="349482"/>
            <a:ext cx="1063413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3/ </a:t>
            </a:r>
            <a:r>
              <a:rPr lang="fr-FR" sz="2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Opérations </a:t>
            </a:r>
            <a:r>
              <a:rPr lang="fr-FR" sz="26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 collecte de fonds</a:t>
            </a:r>
            <a:endParaRPr lang="fr-FR" sz="26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74738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Marché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aux vins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74738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74738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salon du chocolat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074738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74738" marR="0" lvl="0" indent="-447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Salon du livre ancien et des métiers d’arts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9" y="2397209"/>
            <a:ext cx="5452107" cy="36120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63692" y="6228034"/>
            <a:ext cx="1864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Marché aux vins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95" y="304797"/>
            <a:ext cx="5452107" cy="36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62466" y="245522"/>
            <a:ext cx="1169246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Quelques chiffres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1 200 000 membres dans 35 000 clubs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540 districts et répartis dans 200 pays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32 000 membres en France répartis dans 1 100 clubs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66" y="427473"/>
            <a:ext cx="8390467" cy="55554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86752" y="635160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Salon du chocolat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86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58895"/>
            <a:ext cx="12192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Conclusion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ROTARY, c’est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4000" dirty="0" smtClean="0"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club d’amis au service des autres</a:t>
            </a:r>
            <a:endParaRPr kumimoji="0" lang="fr-FR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92750" y="2983371"/>
            <a:ext cx="5006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Merci </a:t>
            </a:r>
            <a:r>
              <a:rPr lang="fr-FR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</a:t>
            </a:r>
            <a:r>
              <a:rPr kumimoji="0" 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votre attention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70934" y="245928"/>
            <a:ext cx="1164166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fonctionne le rotary ? </a:t>
            </a:r>
          </a:p>
          <a:p>
            <a:pPr lvl="3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3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club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(le site du club de Figeac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4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www.rotaryclubfigeac.fr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3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78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Le club de Figeac existe depuis 1954 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17780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Son effectif toujours entre 35 et 40 membres (actuellement 42) dont  6 femmes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5600" marR="0" lvl="0" indent="-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Association loi 1901 avec un président élu chaque année, un comité et des groupes de travail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7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- 5 </a:t>
            </a: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clubs dans le </a:t>
            </a: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Lot</a:t>
            </a: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District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2700 membres. Il existe 540 districts dans le monde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L’Europe et le monde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245928"/>
            <a:ext cx="1286933" cy="177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0134" y="150910"/>
            <a:ext cx="1170093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devient-on rotarien ?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 proposition d’un membre du club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 candidature spontanée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Après cooptation par les autres membres du club.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conditions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Exercer honorablement sa profession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Bien s’intégrer dans l’équipe amicale existante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Accepter de se dévouer au service des autres pour des actions </a:t>
            </a: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dans la cité, dans le pays et dans le monde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62467" y="203756"/>
            <a:ext cx="1165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Les valeurs fondamentales du ROTARY 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56531660"/>
              </p:ext>
            </p:extLst>
          </p:nvPr>
        </p:nvGraphicFramePr>
        <p:xfrm>
          <a:off x="2027767" y="75968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68133" y="6265333"/>
            <a:ext cx="564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devise du R.I. "SERVIR D'ABORD"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7067" y="308921"/>
            <a:ext cx="1170093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Que fait-on au rotary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Réunions hebdomadaires qui permettent de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7300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Créer des liens d’amitié entre les membres</a:t>
            </a:r>
          </a:p>
          <a:p>
            <a:pPr marL="1257300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257300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D’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agir au service des autres selon six axes stratégiques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7067" y="4615615"/>
            <a:ext cx="117009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4276" y="804992"/>
            <a:ext cx="117940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b="1" dirty="0"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 Paix, prévention et résolution des </a:t>
            </a:r>
            <a:r>
              <a:rPr lang="fr-F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conflits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 RI œuvre pour la Paix au travers de grandes organisations intergouvernementales où il est représenté (ONU, UNESCO, FAO, etc..)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Incitation de personnes de toutes origines pour l’entente, le dialogue et le respect mutuel. (Comité inter pays, club contact)</a:t>
            </a:r>
            <a:endParaRPr lang="fr-FR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523</Words>
  <Application>Microsoft Office PowerPoint</Application>
  <PresentationFormat>Grand écran</PresentationFormat>
  <Paragraphs>278</Paragraphs>
  <Slides>42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Wingdings</vt:lpstr>
      <vt:lpstr>Wingdings 3</vt:lpstr>
      <vt:lpstr>Secteur</vt:lpstr>
      <vt:lpstr> Qu’est ce que le rotary?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de FIGEAC (2017/2018)</dc:title>
  <dc:creator>admin</dc:creator>
  <cp:lastModifiedBy>dav</cp:lastModifiedBy>
  <cp:revision>308</cp:revision>
  <dcterms:created xsi:type="dcterms:W3CDTF">2018-01-17T08:04:53Z</dcterms:created>
  <dcterms:modified xsi:type="dcterms:W3CDTF">2018-12-10T10:59:24Z</dcterms:modified>
</cp:coreProperties>
</file>